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64" r:id="rId12"/>
    <p:sldId id="275" r:id="rId13"/>
    <p:sldId id="266" r:id="rId14"/>
    <p:sldId id="267" r:id="rId15"/>
    <p:sldId id="268" r:id="rId16"/>
    <p:sldId id="269" r:id="rId17"/>
    <p:sldId id="272" r:id="rId18"/>
    <p:sldId id="270" r:id="rId19"/>
    <p:sldId id="271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6600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AFC6B-C69A-4881-BC2A-20CCA8DD7D6B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DC326-4830-4C53-AFD4-F6044E7A6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C326-4830-4C53-AFD4-F6044E7A6B0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C326-4830-4C53-AFD4-F6044E7A6B0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DC326-4830-4C53-AFD4-F6044E7A6B0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76A99C-4F77-473C-9AC6-3D3D77EF9C78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B2803B-DBBA-4C3D-AC9A-DAB511AAC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340768"/>
            <a:ext cx="8424936" cy="3262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Организация и проведение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депутатского часа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 депутатских слушаний</a:t>
            </a:r>
          </a:p>
          <a:p>
            <a:pPr algn="ctr"/>
            <a:endParaRPr lang="ru-RU" sz="1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26064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Совет муниципального района «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Балейский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район»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836712"/>
            <a:ext cx="856895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4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епутатский час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all" normalizeH="0" baseline="0" dirty="0" smtClean="0">
                <a:ln w="9000" cmpd="sng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форма работы представительного органа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sng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проводится в рамках его заседания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 инициативе его председателя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на основании письменных вопросов депутатов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 актуальным проблемам местного значения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 их предложений о приглашении лиц,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ответственных за решение данных проблем.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476672"/>
            <a:ext cx="5508104" cy="194421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Депутатские слушания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7" name="Picture 7" descr="C:\Users\влад\AppData\Local\Microsoft\Windows\Temporary Internet Files\Content.IE5\9TF3MYMP\MC9003610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852936"/>
            <a:ext cx="3635896" cy="3327789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36510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cs typeface="FrankRuehl" pitchFamily="34" charset="-79"/>
              </a:rPr>
              <a:t>когда представительному органу необходимо провести </a:t>
            </a:r>
          </a:p>
          <a:p>
            <a:pPr algn="ctr">
              <a:spcBef>
                <a:spcPts val="600"/>
              </a:spcBef>
            </a:pP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cs typeface="FrankRuehl" pitchFamily="34" charset="-79"/>
              </a:rPr>
              <a:t>коллективное обсуждение сложных общественных проблем</a:t>
            </a:r>
          </a:p>
          <a:p>
            <a:pPr algn="ctr">
              <a:spcBef>
                <a:spcPts val="600"/>
              </a:spcBef>
            </a:pPr>
            <a:r>
              <a:rPr lang="ru-RU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cs typeface="FrankRuehl" pitchFamily="34" charset="-79"/>
              </a:rPr>
              <a:t> местного значения и выбрать более рациональный подход к их решению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cs typeface="FrankRuehl" pitchFamily="34" charset="-79"/>
              </a:rPr>
              <a:t>.</a:t>
            </a:r>
            <a:endParaRPr lang="ru-RU" dirty="0">
              <a:ln>
                <a:solidFill>
                  <a:srgbClr val="C00000"/>
                </a:solidFill>
              </a:ln>
              <a:solidFill>
                <a:srgbClr val="C00000"/>
              </a:solidFill>
              <a:cs typeface="FrankRuehl" pitchFamily="34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260648"/>
            <a:ext cx="5266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800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проводятся по инициативе </a:t>
            </a:r>
          </a:p>
        </p:txBody>
      </p:sp>
      <p:pic>
        <p:nvPicPr>
          <p:cNvPr id="5" name="Picture 5" descr="C:\Users\влад\AppData\Local\Microsoft\Windows\Temporary Internet Files\Content.IE5\S1IKCKYR\MC90043262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50351"/>
            <a:ext cx="1495036" cy="159451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924944"/>
            <a:ext cx="2699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председателя </a:t>
            </a:r>
          </a:p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представительного </a:t>
            </a:r>
          </a:p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органа</a:t>
            </a:r>
            <a:endParaRPr lang="ru-RU" dirty="0"/>
          </a:p>
        </p:txBody>
      </p:sp>
      <p:pic>
        <p:nvPicPr>
          <p:cNvPr id="7" name="Picture 3" descr="C:\Users\Ирина\Downloads\8fa3730c12e7.jpg"/>
          <p:cNvPicPr>
            <a:picLocks noChangeAspect="1" noChangeArrowheads="1"/>
          </p:cNvPicPr>
          <p:nvPr/>
        </p:nvPicPr>
        <p:blipFill>
          <a:blip r:embed="rId3" cstate="print"/>
          <a:srcRect b="4464"/>
          <a:stretch>
            <a:fillRect/>
          </a:stretch>
        </p:blipFill>
        <p:spPr bwMode="auto">
          <a:xfrm>
            <a:off x="3203848" y="1124744"/>
            <a:ext cx="2261179" cy="216024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915816" y="3429000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 постоянных комиссий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2780928"/>
            <a:ext cx="2987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не менее1/3</a:t>
            </a:r>
          </a:p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от установленного </a:t>
            </a:r>
          </a:p>
          <a:p>
            <a:pPr algn="ctr"/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5">
                    <a:lumMod val="50000"/>
                  </a:schemeClr>
                </a:solidFill>
                <a:cs typeface="FrankRuehl" pitchFamily="34" charset="-79"/>
              </a:rPr>
              <a:t>числа депутатов</a:t>
            </a:r>
            <a:endParaRPr lang="ru-RU" dirty="0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556792"/>
            <a:ext cx="881286" cy="125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484784"/>
            <a:ext cx="881286" cy="125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412776"/>
            <a:ext cx="881286" cy="1255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Выноска со стрелкой вправо 11"/>
          <p:cNvSpPr/>
          <p:nvPr/>
        </p:nvSpPr>
        <p:spPr>
          <a:xfrm>
            <a:off x="214282" y="357166"/>
            <a:ext cx="1928826" cy="5715040"/>
          </a:xfrm>
          <a:prstGeom prst="rightArrowCallout">
            <a:avLst>
              <a:gd name="adj1" fmla="val 27495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2214546" y="357166"/>
            <a:ext cx="6500858" cy="928694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тщательное изучение сложной </a:t>
            </a:r>
          </a:p>
          <a:p>
            <a:pPr algn="ctr"/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общественной проблемы с привлечением специалистов-экспертов</a:t>
            </a:r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2214546" y="2786058"/>
            <a:ext cx="6643734" cy="8572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выработка предварительной единой позиции депутатов перед принятием муниципального правового акта</a:t>
            </a:r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Нашивка 5"/>
          <p:cNvSpPr/>
          <p:nvPr/>
        </p:nvSpPr>
        <p:spPr>
          <a:xfrm>
            <a:off x="2267744" y="5157192"/>
            <a:ext cx="6500858" cy="8572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выработка коллективно одобренных рекомендаций для принятия оптимальных решений  ОМСУ</a:t>
            </a:r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2195736" y="4005064"/>
            <a:ext cx="6500858" cy="7858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/>
              </a:solidFill>
            </a:endParaRPr>
          </a:p>
          <a:p>
            <a:pPr algn="ctr"/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контроль  исполнения муниципальных правовых актов, проверка их эффективности</a:t>
            </a:r>
          </a:p>
          <a:p>
            <a:pPr algn="ctr"/>
            <a:endParaRPr lang="ru-RU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214546" y="1643050"/>
            <a:ext cx="6500858" cy="78581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выявление мнения участников по обсуждаемой проблеме</a:t>
            </a:r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00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4" descr="C:\Users\влад\AppData\Local\Microsoft\Windows\Temporary Internet Files\Content.IE5\NXMI71RW\MC9003840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00042"/>
            <a:ext cx="1229634" cy="100985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85720" y="2857496"/>
            <a:ext cx="15716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Цели</a:t>
            </a:r>
            <a:endParaRPr lang="ru-RU" sz="40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4" descr="C:\Users\влад\AppData\Local\Microsoft\Windows\Temporary Internet Files\Content.IE5\NXMI71RW\MC9003840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571612"/>
            <a:ext cx="1229634" cy="1009850"/>
          </a:xfrm>
          <a:prstGeom prst="rect">
            <a:avLst/>
          </a:prstGeom>
          <a:noFill/>
        </p:spPr>
      </p:pic>
      <p:pic>
        <p:nvPicPr>
          <p:cNvPr id="15" name="Picture 4" descr="C:\Users\влад\AppData\Local\Microsoft\Windows\Temporary Internet Files\Content.IE5\NXMI71RW\MC9003840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857628"/>
            <a:ext cx="1229634" cy="1009850"/>
          </a:xfrm>
          <a:prstGeom prst="rect">
            <a:avLst/>
          </a:prstGeom>
          <a:noFill/>
        </p:spPr>
      </p:pic>
      <p:pic>
        <p:nvPicPr>
          <p:cNvPr id="16" name="Picture 4" descr="C:\Users\влад\AppData\Local\Microsoft\Windows\Temporary Internet Files\Content.IE5\NXMI71RW\MC9003840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072074"/>
            <a:ext cx="1229634" cy="10098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5" grpId="0" animBg="1"/>
      <p:bldP spid="6" grpId="0" animBg="1"/>
      <p:bldP spid="7" grpId="0" animBg="1"/>
      <p:bldP spid="9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влад\AppData\Local\Microsoft\Windows\Temporary Internet Files\Content.IE5\NXMI71RW\MC900281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071678"/>
            <a:ext cx="1706578" cy="1617552"/>
          </a:xfrm>
          <a:prstGeom prst="rect">
            <a:avLst/>
          </a:prstGeom>
          <a:noFill/>
        </p:spPr>
      </p:pic>
      <p:pic>
        <p:nvPicPr>
          <p:cNvPr id="2052" name="Picture 4" descr="C:\Users\влад\AppData\Local\Microsoft\Windows\Temporary Internet Files\Content.IE5\S1IKCKYR\MC90033523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857232"/>
            <a:ext cx="1395600" cy="1325645"/>
          </a:xfrm>
          <a:prstGeom prst="rect">
            <a:avLst/>
          </a:prstGeom>
          <a:noFill/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928794" y="1225689"/>
            <a:ext cx="6358015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4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дату и  в</a:t>
            </a: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ремя проведения</a:t>
            </a:r>
            <a:r>
              <a:rPr kumimoji="0" lang="ru-RU" sz="2400" b="0" i="0" u="none" strike="noStrike" cap="none" normalizeH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слушаний;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(у</a:t>
            </a:r>
            <a:r>
              <a:rPr kumimoji="0" lang="ru-RU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добные для большинства участников)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место проведения слушаний;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состав участников  и приглашенных;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(компетентные лица, лица заинтересованные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решении проблемы, исполнители)</a:t>
            </a:r>
            <a:endParaRPr kumimoji="0" lang="ru-RU" sz="16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80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80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изучение</a:t>
            </a:r>
            <a:r>
              <a:rPr kumimoji="0" lang="ru-RU" sz="2400" b="0" i="0" u="none" strike="noStrike" cap="none" normalizeH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опыта работы,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консультации с</a:t>
            </a: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специалистами;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solidFill>
                  <a:srgbClr val="006600"/>
                </a:solidFill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solidFill>
                    <a:srgbClr val="006600"/>
                  </a:solidFill>
                </a:ln>
                <a:solidFill>
                  <a:srgbClr val="0066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1458" y="214290"/>
            <a:ext cx="8752652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План подготовки и проведения депутатских слушаний</a:t>
            </a:r>
          </a:p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Предусматривает: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23554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1142984"/>
            <a:ext cx="1071570" cy="1139524"/>
          </a:xfrm>
          <a:prstGeom prst="rect">
            <a:avLst/>
          </a:prstGeom>
          <a:noFill/>
        </p:spPr>
      </p:pic>
      <p:pic>
        <p:nvPicPr>
          <p:cNvPr id="2054" name="Picture 6" descr="C:\Users\влад\AppData\Local\Microsoft\Windows\Temporary Internet Files\Content.IE5\J1KHR4KV\MC90024034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3643314"/>
            <a:ext cx="1822399" cy="1335938"/>
          </a:xfrm>
          <a:prstGeom prst="rect">
            <a:avLst/>
          </a:prstGeom>
          <a:noFill/>
        </p:spPr>
      </p:pic>
      <p:pic>
        <p:nvPicPr>
          <p:cNvPr id="2055" name="Picture 7" descr="C:\Users\влад\AppData\Local\Microsoft\Windows\Temporary Internet Files\Content.IE5\9TF3MYMP\MC90043985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5085184"/>
            <a:ext cx="1924050" cy="1536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5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5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5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5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5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5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влад\AppData\Local\Microsoft\Windows\Temporary Internet Files\Content.IE5\9TF3MYMP\MC9003571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000892" y="571480"/>
            <a:ext cx="1815084" cy="179771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28596" y="857232"/>
            <a:ext cx="8143932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9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разработку тематической программы депутатских слушаний;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докладов и выступлений;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проведение информационной работы (статьи, листовки, опросы и т д.);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 демонстрационного, раздаточного, фото и видео материалов;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и рассылку приглашений;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проекта рекомендаций слушаний;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материалов слушаний;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ведение протокола;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подготовку помещения, необходимой аппаратуры,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озвучивания и др.;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285728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 также сроки исполнения и ответственных за:</a:t>
            </a:r>
          </a:p>
        </p:txBody>
      </p:sp>
      <p:pic>
        <p:nvPicPr>
          <p:cNvPr id="3079" name="Picture 7" descr="C:\Users\влад\AppData\Local\Microsoft\Windows\Temporary Internet Files\Content.IE5\9TF3MYMP\MC90043263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2285992"/>
            <a:ext cx="1714500" cy="1714500"/>
          </a:xfrm>
          <a:prstGeom prst="rect">
            <a:avLst/>
          </a:prstGeom>
          <a:noFill/>
        </p:spPr>
      </p:pic>
      <p:pic>
        <p:nvPicPr>
          <p:cNvPr id="3080" name="Picture 8" descr="C:\Users\влад\AppData\Local\Microsoft\Windows\Temporary Internet Files\Content.IE5\NXMI71RW\MC90043260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286124"/>
            <a:ext cx="1828572" cy="1828572"/>
          </a:xfrm>
          <a:prstGeom prst="rect">
            <a:avLst/>
          </a:prstGeom>
          <a:noFill/>
        </p:spPr>
      </p:pic>
      <p:pic>
        <p:nvPicPr>
          <p:cNvPr id="3083" name="Picture 11" descr="C:\Users\влад\AppData\Local\Microsoft\Windows\Temporary Internet Files\Content.IE5\S1IKCKYR\MC900441335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858016" y="4929198"/>
            <a:ext cx="1743068" cy="174306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8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807249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Рекомендации</a:t>
            </a:r>
          </a:p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итоговый документ депутатских слушаний.</a:t>
            </a:r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принимается большинством голосов депутатов,</a:t>
            </a:r>
          </a:p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участвующих в слушаниях. </a:t>
            </a:r>
          </a:p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Содержит предложения: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7158" y="1857364"/>
            <a:ext cx="8501122" cy="1214446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AutoNum type="arabicPeriod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органам, должностным лицам местного самоуправления: </a:t>
            </a:r>
          </a:p>
          <a:p>
            <a:pPr marL="342900" lvl="0" indent="-342900" algn="just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     о необходимости разработки и принятия муниципальных правовых актов, о совершенствовании работы по решению вопросов местного значения и т.д.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67544" y="3284984"/>
            <a:ext cx="8429684" cy="1440160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algn="just">
              <a:buAutoNum type="arabicPeriod" startAt="2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представительному органу, постоянным комиссиям, депутатам:</a:t>
            </a:r>
          </a:p>
          <a:p>
            <a:pPr marL="342900" lvl="0" indent="-342900" algn="just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о подготовке обращений в органы государственной власти, </a:t>
            </a:r>
          </a:p>
          <a:p>
            <a:pPr marL="342900" lvl="0" indent="-342900" algn="just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     о совместных с другими органами местного самоуправления действиях в целях решения проблемы, о дальнейших формах контроля и т.д.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8596" y="5072074"/>
            <a:ext cx="8429684" cy="1381262"/>
          </a:xfrm>
          <a:prstGeom prst="roundRect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AutoNum type="arabicPeriod" startAt="3"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учреждениям, организациям, предприятиям, общественным объединениям, расположенным на территории муниципального образования:</a:t>
            </a:r>
          </a:p>
          <a:p>
            <a:pPr marL="342900" lvl="0" indent="-342900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о необходимости предпринять определенные действия, </a:t>
            </a:r>
          </a:p>
          <a:p>
            <a:pPr marL="342900" lvl="0" indent="-342900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     о совместной деятельности и т.д.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7" name="Picture 3" descr="C:\Users\влад\AppData\Local\Microsoft\Windows\Temporary Internet Files\Content.IE5\S1IKCKYR\MC9003013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0738" y="214290"/>
            <a:ext cx="1363261" cy="1428760"/>
          </a:xfrm>
          <a:prstGeom prst="rect">
            <a:avLst/>
          </a:prstGeom>
          <a:noFill/>
        </p:spPr>
      </p:pic>
      <p:pic>
        <p:nvPicPr>
          <p:cNvPr id="6148" name="Picture 4" descr="C:\Users\влад\AppData\Local\Microsoft\Windows\Temporary Internet Files\Content.IE5\NXMI71RW\MC90037104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214290"/>
            <a:ext cx="1343808" cy="15083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одним вырезанным углом 10"/>
          <p:cNvSpPr/>
          <p:nvPr/>
        </p:nvSpPr>
        <p:spPr>
          <a:xfrm>
            <a:off x="500034" y="571480"/>
            <a:ext cx="3429024" cy="5357850"/>
          </a:xfrm>
          <a:prstGeom prst="snip1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285992"/>
            <a:ext cx="2357454" cy="78581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Тематическая программа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071810"/>
            <a:ext cx="2357454" cy="78581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Тексты выступлений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857628"/>
            <a:ext cx="2357454" cy="8572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Диаграммы, таблицы, схемы, фотографии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714884"/>
            <a:ext cx="2357454" cy="78581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857232"/>
            <a:ext cx="2303836" cy="12464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Совет муниципального района </a:t>
            </a:r>
          </a:p>
          <a:p>
            <a:pPr algn="ctr"/>
            <a:r>
              <a:rPr lang="ru-RU" sz="9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900" b="1" cap="all" spc="0" dirty="0" err="1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Балейский</a:t>
            </a:r>
            <a:r>
              <a:rPr lang="ru-RU" sz="9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район»</a:t>
            </a:r>
          </a:p>
          <a:p>
            <a:pPr algn="ctr"/>
            <a:endParaRPr lang="ru-RU" sz="9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16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Материалы </a:t>
            </a:r>
          </a:p>
          <a:p>
            <a:pPr algn="ctr"/>
            <a:r>
              <a:rPr lang="ru-RU" sz="16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депутатских </a:t>
            </a:r>
          </a:p>
          <a:p>
            <a:pPr algn="ctr"/>
            <a:r>
              <a:rPr lang="ru-RU" sz="16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слушаний</a:t>
            </a:r>
            <a:endParaRPr lang="ru-RU" sz="1600" b="1" cap="all" spc="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5643578"/>
            <a:ext cx="2045753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г. </a:t>
            </a:r>
            <a:r>
              <a:rPr lang="ru-RU" sz="1100" b="1" cap="all" spc="0" dirty="0" err="1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балей</a:t>
            </a:r>
            <a:r>
              <a:rPr lang="ru-RU" sz="11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               2014 г.</a:t>
            </a:r>
            <a:endParaRPr lang="ru-RU" sz="1100" b="1" cap="all" spc="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3923928" y="2852936"/>
            <a:ext cx="2000264" cy="6429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357818" y="1142984"/>
            <a:ext cx="362952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Заинтересованные органы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3861048"/>
            <a:ext cx="277191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Должностные лица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51" name="Picture 27" descr="C:\Users\влад\AppData\Local\Microsoft\Windows\Temporary Internet Files\Content.IE5\NXMI71RW\MC900404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500826" y="1571612"/>
            <a:ext cx="1816100" cy="1806575"/>
          </a:xfrm>
          <a:prstGeom prst="rect">
            <a:avLst/>
          </a:prstGeom>
          <a:noFill/>
        </p:spPr>
      </p:pic>
      <p:pic>
        <p:nvPicPr>
          <p:cNvPr id="1052" name="Picture 28" descr="C:\Users\влад\AppData\Local\Microsoft\Windows\Temporary Internet Files\Content.IE5\S1IKCKYR\MC9002120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215074" y="4357694"/>
            <a:ext cx="1815084" cy="160111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4" grpId="0" animBg="1"/>
      <p:bldP spid="5" grpId="0" animBg="1"/>
      <p:bldP spid="6" grpId="0" animBg="1"/>
      <p:bldP spid="7" grpId="0"/>
      <p:bldP spid="14" grpId="0"/>
      <p:bldP spid="15" grpId="0" animBg="1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влад\AppData\Local\Microsoft\Windows\Temporary Internet Files\Content.IE5\J1KHR4KV\MC9002975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2143116"/>
            <a:ext cx="3214710" cy="1602655"/>
          </a:xfrm>
          <a:prstGeom prst="rect">
            <a:avLst/>
          </a:prstGeom>
          <a:noFill/>
        </p:spPr>
      </p:pic>
      <p:sp>
        <p:nvSpPr>
          <p:cNvPr id="2" name="Выноска со стрелкой вниз 1"/>
          <p:cNvSpPr/>
          <p:nvPr/>
        </p:nvSpPr>
        <p:spPr>
          <a:xfrm>
            <a:off x="1643042" y="428604"/>
            <a:ext cx="6215106" cy="1071570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Контроль исполнения рекомендаций</a:t>
            </a:r>
          </a:p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решением представительного органа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71604" y="4429132"/>
            <a:ext cx="2071702" cy="18573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делает запросы об исполнении рекомендаций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6" y="4357694"/>
            <a:ext cx="3429024" cy="192882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изучает, как повлияло исполнение рекомендаций на решение имеющихся проблем.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cxnSp>
        <p:nvCxnSpPr>
          <p:cNvPr id="9" name="Прямая со стрелкой 8"/>
          <p:cNvCxnSpPr>
            <a:stCxn id="5123" idx="2"/>
            <a:endCxn id="4" idx="0"/>
          </p:cNvCxnSpPr>
          <p:nvPr/>
        </p:nvCxnSpPr>
        <p:spPr>
          <a:xfrm rot="5400000">
            <a:off x="3301626" y="3051600"/>
            <a:ext cx="683361" cy="2071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123" idx="2"/>
            <a:endCxn id="5" idx="0"/>
          </p:cNvCxnSpPr>
          <p:nvPr/>
        </p:nvCxnSpPr>
        <p:spPr>
          <a:xfrm rot="16200000" flipH="1">
            <a:off x="5248311" y="3176616"/>
            <a:ext cx="611923" cy="1750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428860" y="1500174"/>
            <a:ext cx="47949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b="1" cap="none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озлагается на постоянную комиссию</a:t>
            </a:r>
          </a:p>
          <a:p>
            <a:pPr algn="ctr"/>
            <a:r>
              <a:rPr lang="ru-RU" b="1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представительного органа</a:t>
            </a:r>
            <a:r>
              <a:rPr lang="ru-RU" b="1" cap="none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endParaRPr lang="ru-RU" b="1" cap="none" spc="50" dirty="0">
              <a:ln w="11430"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071934" y="3929066"/>
            <a:ext cx="114486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котора</a:t>
            </a:r>
            <a:r>
              <a:rPr lang="ru-RU" cap="none" spc="50" dirty="0" smtClean="0">
                <a:ln w="1143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cap="none" spc="50" dirty="0">
              <a:ln w="11430"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29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517232"/>
            <a:ext cx="777686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депутатские слушания</a:t>
            </a:r>
            <a:r>
              <a:rPr lang="ru-RU" sz="2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 прошли эффективно!</a:t>
            </a:r>
            <a:endParaRPr lang="ru-RU" sz="2000" b="1" cap="all" spc="0" dirty="0">
              <a:ln w="9000" cmpd="sng">
                <a:solidFill>
                  <a:schemeClr val="tx1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2071678"/>
            <a:ext cx="3888432" cy="17173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стали основой для деятельности органов местного самоуправления, муниципальных учреждений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6056" y="2060848"/>
            <a:ext cx="3672408" cy="17179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способствовали улучшению ситуации в конкретном направлении работы   </a:t>
            </a:r>
            <a:endParaRPr lang="ru-RU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714612" y="428604"/>
            <a:ext cx="3786214" cy="1214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Если рекомендации </a:t>
            </a:r>
            <a:endParaRPr lang="ru-RU" sz="24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cxnSp>
        <p:nvCxnSpPr>
          <p:cNvPr id="9" name="Прямая со стрелкой 8"/>
          <p:cNvCxnSpPr>
            <a:stCxn id="7" idx="4"/>
            <a:endCxn id="5" idx="0"/>
          </p:cNvCxnSpPr>
          <p:nvPr/>
        </p:nvCxnSpPr>
        <p:spPr>
          <a:xfrm>
            <a:off x="4607719" y="1643050"/>
            <a:ext cx="2304541" cy="417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4"/>
            <a:endCxn id="4" idx="0"/>
          </p:cNvCxnSpPr>
          <p:nvPr/>
        </p:nvCxnSpPr>
        <p:spPr>
          <a:xfrm flipH="1">
            <a:off x="2339752" y="1643050"/>
            <a:ext cx="2267967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499992" y="2636912"/>
            <a:ext cx="4411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/>
                </a:solidFill>
              </a:rPr>
              <a:t>и</a:t>
            </a:r>
            <a:endParaRPr lang="ru-RU" sz="3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pic>
        <p:nvPicPr>
          <p:cNvPr id="4100" name="Picture 4" descr="C:\Users\влад\AppData\Local\Microsoft\Windows\Temporary Internet Files\Content.IE5\S1IKCKYR\MC9004280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861048"/>
            <a:ext cx="2527303" cy="1540852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292080" y="6165304"/>
            <a:ext cx="3635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Исполнитель: И.Г. Акулова</a:t>
            </a:r>
          </a:p>
          <a:p>
            <a:pPr algn="ctr"/>
            <a:r>
              <a:rPr lang="ru-RU" sz="14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депутат Совета МР «</a:t>
            </a:r>
            <a:r>
              <a:rPr lang="ru-RU" sz="1400" b="1" dirty="0" err="1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Балейский</a:t>
            </a:r>
            <a:r>
              <a:rPr lang="ru-RU" sz="1400" b="1" dirty="0" smtClean="0">
                <a:ln w="17780" cmpd="sng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район»</a:t>
            </a:r>
            <a:endParaRPr lang="ru-RU" sz="1400" b="1" dirty="0">
              <a:ln w="17780" cmpd="sng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7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980728"/>
            <a:ext cx="6929486" cy="230832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Депутатский час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32" name="Picture 8" descr="C:\Users\влад\AppData\Local\Microsoft\Windows\Temporary Internet Files\Content.IE5\S1IKCKYR\MC9004124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59502"/>
            <a:ext cx="3814527" cy="29378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286116" y="4000504"/>
            <a:ext cx="2500330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86512" y="3929066"/>
            <a:ext cx="2500330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86512" y="714356"/>
            <a:ext cx="2500330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142976" y="285728"/>
            <a:ext cx="2928958" cy="25717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Users\влад\AppData\Local\Microsoft\Windows\Temporary Internet Files\Content.IE5\J1KHR4KV\MC9002996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60648"/>
            <a:ext cx="2202472" cy="1714512"/>
          </a:xfrm>
          <a:prstGeom prst="rect">
            <a:avLst/>
          </a:prstGeom>
          <a:noFill/>
        </p:spPr>
      </p:pic>
      <p:pic>
        <p:nvPicPr>
          <p:cNvPr id="2052" name="Picture 4" descr="C:\Users\влад\AppData\Local\Microsoft\Windows\Temporary Internet Files\Content.IE5\9TF3MYMP\MC9002309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786322"/>
            <a:ext cx="2269551" cy="1827676"/>
          </a:xfrm>
          <a:prstGeom prst="rect">
            <a:avLst/>
          </a:prstGeom>
          <a:noFill/>
        </p:spPr>
      </p:pic>
      <p:pic>
        <p:nvPicPr>
          <p:cNvPr id="2053" name="Picture 5" descr="C:\Users\влад\AppData\Local\Microsoft\Windows\Temporary Internet Files\Content.IE5\NXMI71RW\MC90034345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857760"/>
            <a:ext cx="1933759" cy="1714512"/>
          </a:xfrm>
          <a:prstGeom prst="rect">
            <a:avLst/>
          </a:prstGeom>
          <a:noFill/>
        </p:spPr>
      </p:pic>
      <p:pic>
        <p:nvPicPr>
          <p:cNvPr id="2054" name="Picture 6" descr="C:\Users\влад\AppData\Local\Microsoft\Windows\Temporary Internet Files\Content.IE5\S1IKCKYR\MC90023173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1785926"/>
            <a:ext cx="2462319" cy="157163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335941" y="2060848"/>
            <a:ext cx="24978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редставительного </a:t>
            </a:r>
            <a:endPara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ргана с</a:t>
            </a:r>
            <a:endParaRPr lang="ru-RU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68767" y="785794"/>
            <a:ext cx="215738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рганами</a:t>
            </a:r>
            <a:endParaRPr lang="ru-RU" sz="2000" b="1" cap="none" spc="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местного </a:t>
            </a:r>
          </a:p>
          <a:p>
            <a:pPr algn="ctr"/>
            <a:r>
              <a:rPr lang="ru-RU" sz="20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амоуправления,</a:t>
            </a:r>
            <a:endParaRPr lang="ru-RU" sz="2000" b="1" cap="none" spc="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85720" y="4000504"/>
            <a:ext cx="2500330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324392" y="4000504"/>
            <a:ext cx="24240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бщественными </a:t>
            </a:r>
            <a:endParaRPr lang="ru-RU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бъединениями.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5" name="Picture 7" descr="C:\Users\влад\AppData\Local\Microsoft\Windows\Temporary Internet Files\Content.IE5\J1KHR4KV\MC90036107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5000636"/>
            <a:ext cx="1827886" cy="1542134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463374" y="4000504"/>
            <a:ext cx="23727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рганизациями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endParaRPr 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редприятиями,</a:t>
            </a:r>
            <a:endParaRPr lang="ru-RU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учреждениями</a:t>
            </a:r>
            <a:endParaRPr lang="ru-RU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95433" y="4071942"/>
            <a:ext cx="23246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олитическими </a:t>
            </a:r>
            <a:endParaRPr lang="ru-RU" sz="2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артиями,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0" name="Прямая со стрелкой 29"/>
          <p:cNvCxnSpPr>
            <a:stCxn id="7" idx="6"/>
          </p:cNvCxnSpPr>
          <p:nvPr/>
        </p:nvCxnSpPr>
        <p:spPr>
          <a:xfrm>
            <a:off x="4071934" y="1571600"/>
            <a:ext cx="2214578" cy="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4" idx="0"/>
          </p:cNvCxnSpPr>
          <p:nvPr/>
        </p:nvCxnSpPr>
        <p:spPr>
          <a:xfrm>
            <a:off x="3929058" y="2071678"/>
            <a:ext cx="3607619" cy="18573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7" idx="5"/>
          </p:cNvCxnSpPr>
          <p:nvPr/>
        </p:nvCxnSpPr>
        <p:spPr>
          <a:xfrm rot="16200000" flipH="1">
            <a:off x="3204795" y="2919052"/>
            <a:ext cx="1519657" cy="643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>
            <a:off x="1068180" y="3289482"/>
            <a:ext cx="1357322" cy="6472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 rot="19524247">
            <a:off x="2753704" y="2350642"/>
            <a:ext cx="36619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взаимодействия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0" y="3214686"/>
            <a:ext cx="335761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дна из форм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6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6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00"/>
                            </p:stCondLst>
                            <p:childTnLst>
                              <p:par>
                                <p:cTn id="9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000"/>
                            </p:stCondLst>
                            <p:childTnLst>
                              <p:par>
                                <p:cTn id="10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9000"/>
                            </p:stCondLst>
                            <p:childTnLst>
                              <p:par>
                                <p:cTn id="12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800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  <p:bldP spid="7" grpId="0" animBg="1"/>
      <p:bldP spid="8" grpId="0"/>
      <p:bldP spid="17" grpId="0"/>
      <p:bldP spid="18" grpId="0" animBg="1"/>
      <p:bldP spid="19" grpId="0"/>
      <p:bldP spid="21" grpId="0"/>
      <p:bldP spid="22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 со стрелкой вниз 6"/>
          <p:cNvSpPr/>
          <p:nvPr/>
        </p:nvSpPr>
        <p:spPr>
          <a:xfrm>
            <a:off x="3428992" y="428604"/>
            <a:ext cx="2286016" cy="1928826"/>
          </a:xfrm>
          <a:prstGeom prst="downArrowCallout">
            <a:avLst>
              <a:gd name="adj1" fmla="val 26969"/>
              <a:gd name="adj2" fmla="val 25985"/>
              <a:gd name="adj3" fmla="val 55523"/>
              <a:gd name="adj4" fmla="val 6497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Выноска со стрелками влево/вправо 1"/>
          <p:cNvSpPr/>
          <p:nvPr/>
        </p:nvSpPr>
        <p:spPr>
          <a:xfrm>
            <a:off x="2786050" y="2428868"/>
            <a:ext cx="3500462" cy="1571636"/>
          </a:xfrm>
          <a:prstGeom prst="leftRight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000496" y="500042"/>
            <a:ext cx="1282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</a:t>
            </a:r>
            <a:endParaRPr lang="ru-RU" sz="3600" b="1" cap="none" spc="50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857224" y="1357298"/>
            <a:ext cx="1928826" cy="3786214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Цилиндр 4"/>
          <p:cNvSpPr/>
          <p:nvPr/>
        </p:nvSpPr>
        <p:spPr>
          <a:xfrm>
            <a:off x="6286512" y="1357298"/>
            <a:ext cx="1928826" cy="3714776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</a:t>
            </a:r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ных</a:t>
            </a:r>
          </a:p>
          <a:p>
            <a:pPr algn="ctr"/>
            <a:endParaRPr lang="ru-RU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актуальных</a:t>
            </a:r>
          </a:p>
          <a:p>
            <a:pPr algn="ctr"/>
            <a:endParaRPr lang="ru-RU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вопросов</a:t>
            </a:r>
          </a:p>
          <a:p>
            <a:pPr algn="ctr"/>
            <a:endParaRPr lang="ru-RU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рамках </a:t>
            </a:r>
          </a:p>
          <a:p>
            <a:pPr algn="ctr"/>
            <a:endParaRPr lang="ru-RU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олномочий</a:t>
            </a:r>
          </a:p>
          <a:p>
            <a:pPr algn="ctr"/>
            <a:endParaRPr lang="ru-RU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ОМСУ</a:t>
            </a:r>
            <a:endParaRPr lang="ru-RU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071678"/>
            <a:ext cx="1714512" cy="28575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</a:t>
            </a:r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ктуальных</a:t>
            </a:r>
          </a:p>
          <a:p>
            <a:pPr algn="ctr"/>
            <a:endParaRPr lang="ru-RU" sz="2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опросов</a:t>
            </a:r>
          </a:p>
          <a:p>
            <a:pPr algn="ctr"/>
            <a:endParaRPr lang="ru-RU" sz="2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местного </a:t>
            </a:r>
            <a:endParaRPr lang="ru-RU" sz="2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2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</a:t>
            </a:r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начения</a:t>
            </a:r>
          </a:p>
          <a:p>
            <a:pPr algn="ctr"/>
            <a:endParaRPr lang="ru-RU" sz="2000" b="1" dirty="0" smtClean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 О</a:t>
            </a:r>
            <a:endParaRPr lang="ru-RU" sz="20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3000372"/>
            <a:ext cx="21002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обсуждение</a:t>
            </a:r>
            <a:endParaRPr lang="ru-RU" sz="24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3" grpId="0"/>
      <p:bldP spid="4" grpId="0" animBg="1"/>
      <p:bldP spid="5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Лента лицом вниз 11"/>
          <p:cNvSpPr/>
          <p:nvPr/>
        </p:nvSpPr>
        <p:spPr>
          <a:xfrm>
            <a:off x="2786050" y="142852"/>
            <a:ext cx="4286280" cy="2357454"/>
          </a:xfrm>
          <a:prstGeom prst="ribbon">
            <a:avLst/>
          </a:prstGeom>
          <a:solidFill>
            <a:srgbClr val="EAEAE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50088" y="500042"/>
            <a:ext cx="1805302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Порядок </a:t>
            </a: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подготовки</a:t>
            </a: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</a:t>
            </a: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роведения </a:t>
            </a: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депутатского </a:t>
            </a: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часа</a:t>
            </a:r>
            <a:endParaRPr lang="ru-RU" b="1" dirty="0" smtClean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определяют</a:t>
            </a:r>
            <a:endParaRPr lang="ru-RU" b="1" dirty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857496"/>
            <a:ext cx="2571768" cy="3357586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2857496"/>
            <a:ext cx="2571768" cy="3357586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3929066"/>
            <a:ext cx="2238113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ru-RU" sz="24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Регламент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1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16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представительного </a:t>
            </a:r>
          </a:p>
          <a:p>
            <a:pPr algn="ctr"/>
            <a:r>
              <a:rPr lang="ru-RU" sz="16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органа</a:t>
            </a:r>
            <a:endParaRPr lang="ru-RU" sz="16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749" y="4000504"/>
            <a:ext cx="228139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Муниципальный</a:t>
            </a:r>
          </a:p>
          <a:p>
            <a:pPr algn="ctr"/>
            <a:r>
              <a:rPr lang="ru-RU" sz="48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правовой </a:t>
            </a:r>
          </a:p>
          <a:p>
            <a:pPr algn="ctr"/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акт</a:t>
            </a:r>
            <a:endParaRPr lang="ru-RU" sz="20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3714752"/>
            <a:ext cx="149592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или)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85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385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385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/>
      <p:bldP spid="6" grpId="0" animBg="1"/>
      <p:bldP spid="7" grpId="0" animBg="1"/>
      <p:bldP spid="8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500034" y="571480"/>
            <a:ext cx="8286808" cy="5929354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00430" y="2143116"/>
            <a:ext cx="2071702" cy="3143272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3071810"/>
            <a:ext cx="1643074" cy="2214578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Депутатский </a:t>
            </a:r>
          </a:p>
          <a:p>
            <a:pPr algn="ctr"/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3071810"/>
            <a:ext cx="1643074" cy="2214578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Депутатский </a:t>
            </a:r>
          </a:p>
          <a:p>
            <a:pPr algn="ctr"/>
            <a:r>
              <a:rPr lang="ru-RU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</a:t>
            </a:r>
            <a:endParaRPr lang="ru-RU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571480"/>
            <a:ext cx="644278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Заседание Совета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3000372"/>
            <a:ext cx="184698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Повестка</a:t>
            </a:r>
          </a:p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заседания</a:t>
            </a:r>
          </a:p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Совета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28794" y="2357430"/>
            <a:ext cx="8572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до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72198" y="2285992"/>
            <a:ext cx="15680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после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влад\AppData\Local\Microsoft\Windows\Temporary Internet Files\Content.IE5\9TF3MYMP\MC9004339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2071678"/>
            <a:ext cx="1714500" cy="1714500"/>
          </a:xfrm>
          <a:prstGeom prst="rect">
            <a:avLst/>
          </a:prstGeom>
          <a:noFill/>
        </p:spPr>
      </p:pic>
      <p:pic>
        <p:nvPicPr>
          <p:cNvPr id="3076" name="Picture 4" descr="C:\Users\влад\AppData\Local\Microsoft\Windows\Temporary Internet Files\Content.IE5\NXMI71RW\MC90043395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857224" y="1714488"/>
            <a:ext cx="1714500" cy="1714500"/>
          </a:xfrm>
          <a:prstGeom prst="rect">
            <a:avLst/>
          </a:prstGeom>
          <a:noFill/>
        </p:spPr>
      </p:pic>
      <p:pic>
        <p:nvPicPr>
          <p:cNvPr id="3077" name="Picture 5" descr="C:\Users\влад\AppData\Local\Microsoft\Windows\Temporary Internet Files\Content.IE5\S1IKCKYR\MC90043262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1928802"/>
            <a:ext cx="2143108" cy="2285714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500034" y="1285860"/>
            <a:ext cx="13981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Депутаты</a:t>
            </a:r>
          </a:p>
        </p:txBody>
      </p:sp>
      <p:sp>
        <p:nvSpPr>
          <p:cNvPr id="23" name="Овальная выноска 22"/>
          <p:cNvSpPr/>
          <p:nvPr/>
        </p:nvSpPr>
        <p:spPr>
          <a:xfrm>
            <a:off x="4572000" y="214290"/>
            <a:ext cx="3571900" cy="1285884"/>
          </a:xfrm>
          <a:prstGeom prst="wedgeEllipseCallout">
            <a:avLst>
              <a:gd name="adj1" fmla="val 40253"/>
              <a:gd name="adj2" fmla="val 843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b="1" dirty="0" smtClean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ринимает решение о проведении депутатского часа</a:t>
            </a:r>
            <a:endParaRPr lang="ru-RU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2786050" y="3714752"/>
            <a:ext cx="3357586" cy="1214446"/>
          </a:xfrm>
          <a:prstGeom prst="wedgeRectCallout">
            <a:avLst>
              <a:gd name="adj1" fmla="val 80945"/>
              <a:gd name="adj2" fmla="val -525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аправляет вопросы и приглашения соответствующим должностным лицам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ая выноска 25"/>
          <p:cNvSpPr/>
          <p:nvPr/>
        </p:nvSpPr>
        <p:spPr>
          <a:xfrm>
            <a:off x="3357554" y="1857364"/>
            <a:ext cx="3929090" cy="1571636"/>
          </a:xfrm>
          <a:prstGeom prst="wedgeRectCallout">
            <a:avLst>
              <a:gd name="adj1" fmla="val -80714"/>
              <a:gd name="adj2" fmla="val -101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письменно направляют в представительный орган</a:t>
            </a:r>
          </a:p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интересующие их вопросы и предложения о приглашении компетентных должностных лиц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 descr="C:\Users\влад\AppData\Local\Microsoft\Windows\Temporary Internet Files\Content.IE5\9TF3MYMP\MC90033419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5039258"/>
            <a:ext cx="1071570" cy="1818742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/>
        </p:nvSpPr>
        <p:spPr>
          <a:xfrm>
            <a:off x="6905888" y="4149080"/>
            <a:ext cx="22381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Председатель</a:t>
            </a:r>
          </a:p>
          <a:p>
            <a:pPr algn="ctr"/>
            <a:r>
              <a:rPr lang="ru-RU" sz="1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представительного</a:t>
            </a:r>
          </a:p>
          <a:p>
            <a:pPr algn="ctr"/>
            <a:r>
              <a:rPr lang="ru-RU" sz="16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органа</a:t>
            </a:r>
            <a:endParaRPr lang="ru-RU" sz="16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2" name="Picture 2" descr="C:\Users\влад\AppData\Local\Microsoft\Windows\Temporary Internet Files\Content.IE5\J1KHR4KV\MC90025165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883568" y="5143512"/>
            <a:ext cx="1564728" cy="1714488"/>
          </a:xfrm>
          <a:prstGeom prst="rect">
            <a:avLst/>
          </a:prstGeom>
          <a:noFill/>
        </p:spPr>
      </p:pic>
      <p:pic>
        <p:nvPicPr>
          <p:cNvPr id="3084" name="Picture 12" descr="C:\Users\влад\AppData\Local\Microsoft\Windows\Temporary Internet Files\Content.IE5\J1KHR4KV\MC90008896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5064862"/>
            <a:ext cx="1427378" cy="179313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 animBg="1"/>
      <p:bldP spid="25" grpId="0" animBg="1"/>
      <p:bldP spid="26" grpId="0" animBg="1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лад\AppData\Local\Microsoft\Windows\Temporary Internet Files\Content.IE5\J1KHR4KV\MC900279258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357298"/>
            <a:ext cx="2432300" cy="4064046"/>
          </a:xfrm>
          <a:prstGeom prst="rect">
            <a:avLst/>
          </a:prstGeom>
          <a:noFill/>
        </p:spPr>
      </p:pic>
      <p:pic>
        <p:nvPicPr>
          <p:cNvPr id="4106" name="Picture 10" descr="C:\Users\влад\AppData\Local\Microsoft\Windows\Temporary Internet Files\Content.IE5\NXMI71RW\MC9004351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143116"/>
            <a:ext cx="1104956" cy="2194776"/>
          </a:xfrm>
          <a:prstGeom prst="rect">
            <a:avLst/>
          </a:prstGeom>
          <a:noFill/>
        </p:spPr>
      </p:pic>
      <p:pic>
        <p:nvPicPr>
          <p:cNvPr id="4103" name="Picture 7" descr="C:\Users\влад\AppData\Local\Microsoft\Windows\Temporary Internet Files\Content.IE5\9TF3MYMP\MC90008365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928794" y="2643182"/>
            <a:ext cx="1395102" cy="1685924"/>
          </a:xfrm>
          <a:prstGeom prst="rect">
            <a:avLst/>
          </a:prstGeom>
          <a:noFill/>
        </p:spPr>
      </p:pic>
      <p:pic>
        <p:nvPicPr>
          <p:cNvPr id="4105" name="Picture 9" descr="C:\Users\влад\AppData\Local\Microsoft\Windows\Temporary Internet Files\Content.IE5\NXMI71RW\MC90044062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14282" y="2928934"/>
            <a:ext cx="1699273" cy="1754187"/>
          </a:xfrm>
          <a:prstGeom prst="rect">
            <a:avLst/>
          </a:prstGeom>
          <a:noFill/>
        </p:spPr>
      </p:pic>
      <p:pic>
        <p:nvPicPr>
          <p:cNvPr id="4101" name="Picture 5" descr="C:\Users\влад\AppData\Local\Microsoft\Windows\Temporary Internet Files\Content.IE5\NXMI71RW\MC90031023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7290" y="3643314"/>
            <a:ext cx="1365199" cy="1853489"/>
          </a:xfrm>
          <a:prstGeom prst="rect">
            <a:avLst/>
          </a:prstGeom>
          <a:noFill/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2714612" y="1000108"/>
            <a:ext cx="2714644" cy="928694"/>
          </a:xfrm>
          <a:prstGeom prst="wedgeRoundRectCallout">
            <a:avLst>
              <a:gd name="adj1" fmla="val 67342"/>
              <a:gd name="adj2" fmla="val 104408"/>
              <a:gd name="adj3" fmla="val 16667"/>
            </a:avLst>
          </a:prstGeom>
          <a:solidFill>
            <a:srgbClr val="EAEAE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устно отвечают по существу вопроса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1643050"/>
            <a:ext cx="137569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депутаты</a:t>
            </a:r>
            <a:endParaRPr lang="ru-RU" sz="20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857232"/>
            <a:ext cx="262123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</a:t>
            </a:r>
            <a:r>
              <a:rPr lang="ru-RU" sz="2000" b="1" cap="none" spc="0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олжностные лица</a:t>
            </a:r>
            <a:endParaRPr lang="ru-RU" sz="20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8" name="Picture 4" descr="C:\Users\влад\AppData\Local\Microsoft\Windows\Temporary Internet Files\Content.IE5\J1KHR4KV\MC900186152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5357817" y="1428736"/>
            <a:ext cx="2146954" cy="4092870"/>
          </a:xfrm>
          <a:prstGeom prst="rect">
            <a:avLst/>
          </a:prstGeom>
          <a:noFill/>
        </p:spPr>
      </p:pic>
      <p:sp>
        <p:nvSpPr>
          <p:cNvPr id="12" name="Овальная выноска 11"/>
          <p:cNvSpPr/>
          <p:nvPr/>
        </p:nvSpPr>
        <p:spPr>
          <a:xfrm>
            <a:off x="3071802" y="2857496"/>
            <a:ext cx="2714644" cy="1714512"/>
          </a:xfrm>
          <a:prstGeom prst="wedgeEllipseCallout">
            <a:avLst>
              <a:gd name="adj1" fmla="val -68833"/>
              <a:gd name="adj2" fmla="val 50292"/>
            </a:avLst>
          </a:prstGeom>
          <a:solidFill>
            <a:srgbClr val="EAEAE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могут задавать вопросы по обсуждаемой теме</a:t>
            </a:r>
            <a:endParaRPr lang="ru-RU" b="1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/>
      <p:bldP spid="14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влад\AppData\Local\Microsoft\Windows\Temporary Internet Files\Content.IE5\S1IKCKYR\MC9004059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908720"/>
            <a:ext cx="1643074" cy="169002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908720"/>
            <a:ext cx="3429024" cy="5000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Решение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1268760"/>
            <a:ext cx="26436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имеет </a:t>
            </a:r>
          </a:p>
          <a:p>
            <a:pPr algn="ctr"/>
            <a:r>
              <a:rPr lang="ru-RU" sz="2000" b="1" cap="none" spc="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рекомендательный</a:t>
            </a:r>
          </a:p>
          <a:p>
            <a:pPr algn="ctr"/>
            <a:r>
              <a:rPr lang="ru-RU" sz="2000" b="1" cap="none" spc="0" dirty="0" smtClean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характер</a:t>
            </a:r>
            <a:endParaRPr lang="ru-RU" sz="2000" b="1" cap="none" spc="0" dirty="0">
              <a:ln w="1905">
                <a:solidFill>
                  <a:schemeClr val="tx1"/>
                </a:solidFill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3789040"/>
            <a:ext cx="27943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читывается </a:t>
            </a:r>
          </a:p>
          <a:p>
            <a:pPr algn="ctr"/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при  принятии</a:t>
            </a:r>
          </a:p>
          <a:p>
            <a:pPr algn="ctr"/>
            <a:r>
              <a:rPr lang="ru-RU" sz="2000" b="1" dirty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ешений</a:t>
            </a:r>
          </a:p>
          <a:p>
            <a:pPr algn="ctr"/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соответствующими </a:t>
            </a:r>
          </a:p>
          <a:p>
            <a:pPr algn="ctr"/>
            <a:r>
              <a:rPr lang="ru-RU" sz="2000" b="1" cap="none" spc="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компетентными</a:t>
            </a:r>
          </a:p>
          <a:p>
            <a:pPr algn="ctr"/>
            <a:r>
              <a:rPr lang="ru-RU" sz="2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 органами</a:t>
            </a:r>
            <a:endParaRPr lang="ru-RU" sz="2000" b="1" cap="none" spc="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200" name="Picture 8" descr="C:\Users\влад\AppData\Local\Microsoft\Windows\Temporary Internet Files\Content.IE5\NXMI71RW\MC9000889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933056"/>
            <a:ext cx="1427378" cy="179313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971600" y="260648"/>
            <a:ext cx="727280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Итогом  депутатского часа может быть</a:t>
            </a:r>
            <a:endParaRPr lang="ru-RU" sz="2000" b="1" cap="all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636</Words>
  <Application>Microsoft Office PowerPoint</Application>
  <PresentationFormat>Экран (4:3)</PresentationFormat>
  <Paragraphs>208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</dc:creator>
  <cp:lastModifiedBy>User</cp:lastModifiedBy>
  <cp:revision>157</cp:revision>
  <dcterms:created xsi:type="dcterms:W3CDTF">2014-06-10T02:53:56Z</dcterms:created>
  <dcterms:modified xsi:type="dcterms:W3CDTF">2022-05-31T05:59:15Z</dcterms:modified>
</cp:coreProperties>
</file>